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744" r:id="rId1"/>
  </p:sldMasterIdLst>
  <p:notesMasterIdLst>
    <p:notesMasterId r:id="rId2"/>
  </p:notesMasterIdLst>
  <p:sldIdLst>
    <p:sldId id="264" r:id="rId3"/>
    <p:sldId id="267" r:id="rId4"/>
    <p:sldId id="279" r:id="rId5"/>
    <p:sldId id="278" r:id="rId6"/>
    <p:sldId id="268" r:id="rId7"/>
    <p:sldId id="270" r:id="rId8"/>
    <p:sldId id="271" r:id="rId9"/>
    <p:sldId id="274" r:id="rId10"/>
    <p:sldId id="276" r:id="rId11"/>
    <p:sldId id="275" r:id="rId12"/>
    <p:sldId id="272" r:id="rId13"/>
    <p:sldId id="273" r:id="rId14"/>
    <p:sldId id="277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4FB05"/>
    <a:srgbClr val="9148C8"/>
    <a:srgbClr val="990099"/>
    <a:srgbClr val="2963A9"/>
    <a:srgbClr val="532476"/>
    <a:srgbClr val="B889DB"/>
    <a:srgbClr val="61517F"/>
    <a:srgbClr val="9487AB"/>
    <a:srgbClr val="33CC3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6803" autoAdjust="0"/>
  </p:normalViewPr>
  <p:slideViewPr>
    <p:cSldViewPr>
      <p:cViewPr varScale="1">
        <p:scale>
          <a:sx n="82" d="100"/>
          <a:sy n="82" d="100"/>
        </p:scale>
        <p:origin x="159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tags" Target="tags/tag1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B99B3-2AA9-4D1B-9338-9B39588C02D9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AD80F-DE0E-42A2-AA3D-FFF811FD3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4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5D6B8-A1B1-4960-A224-2A24384B91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fade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35000">
              <a:schemeClr val="bg1"/>
            </a:gs>
            <a:gs pos="100000">
              <a:schemeClr val="accent5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8"/>
          <p:cNvGrpSpPr/>
          <p:nvPr/>
        </p:nvGrpSpPr>
        <p:grpSpPr>
          <a:xfrm>
            <a:off x="0" y="0"/>
            <a:ext cx="9144000" cy="6858000"/>
            <a:chExt cx="9144000" cy="6858000"/>
          </a:xfrm>
        </p:grpSpPr>
        <p:pic>
          <p:nvPicPr>
            <p:cNvPr id="12" name="clouds.png"/>
            <p:cNvPicPr>
              <a:picLocks noChangeAspect="1"/>
            </p:cNvPicPr>
            <p:nvPr/>
          </p:nvPicPr>
          <p:blipFill>
            <a:blip r:embed="rId2">
              <a:duotone>
                <a:schemeClr val="accent5"/>
                <a:srgbClr val="FFFFFF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2700" cap="rnd" cmpd="sng" algn="ctr">
              <a:gradFill>
                <a:gsLst>
                  <a:gs pos="0">
                    <a:schemeClr val="accent5"/>
                  </a:gs>
                  <a:gs pos="67000">
                    <a:schemeClr val="bg1"/>
                  </a:gs>
                  <a:gs pos="100000">
                    <a:schemeClr val="accent3"/>
                  </a:gs>
                </a:gsLst>
                <a:lin ang="5400000" scaled="1"/>
              </a:gra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865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865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865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F6837-2844-40B6-AA6E-6A46798D80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ransition spd="slow" advClick="0">
    <p:fade/>
  </p:transition>
  <p:timing/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3.jpeg" /><Relationship Id="rId3" Type="http://schemas.openxmlformats.org/officeDocument/2006/relationships/image" Target="../media/image3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4.jpeg" /><Relationship Id="rId3" Type="http://schemas.openxmlformats.org/officeDocument/2006/relationships/image" Target="../media/image35.jpeg" /><Relationship Id="rId4" Type="http://schemas.openxmlformats.org/officeDocument/2006/relationships/image" Target="../media/image36.jpeg" /><Relationship Id="rId5" Type="http://schemas.openxmlformats.org/officeDocument/2006/relationships/image" Target="../media/image3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7.jpeg" /><Relationship Id="rId3" Type="http://schemas.openxmlformats.org/officeDocument/2006/relationships/image" Target="../media/image38.jpeg" /><Relationship Id="rId4" Type="http://schemas.openxmlformats.org/officeDocument/2006/relationships/image" Target="../media/image3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9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Relationship Id="rId3" Type="http://schemas.openxmlformats.org/officeDocument/2006/relationships/image" Target="../media/image5.jpeg" /><Relationship Id="rId4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jpeg" /><Relationship Id="rId3" Type="http://schemas.openxmlformats.org/officeDocument/2006/relationships/image" Target="../media/image7.jpeg" /><Relationship Id="rId4" Type="http://schemas.openxmlformats.org/officeDocument/2006/relationships/image" Target="../media/image8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jpeg" /><Relationship Id="rId3" Type="http://schemas.openxmlformats.org/officeDocument/2006/relationships/image" Target="../media/image10.jpeg" /><Relationship Id="rId4" Type="http://schemas.openxmlformats.org/officeDocument/2006/relationships/image" Target="../media/image11.jpeg" /><Relationship Id="rId5" Type="http://schemas.openxmlformats.org/officeDocument/2006/relationships/image" Target="../media/image3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2.jpeg" /><Relationship Id="rId3" Type="http://schemas.openxmlformats.org/officeDocument/2006/relationships/image" Target="../media/image13.jpeg" /><Relationship Id="rId4" Type="http://schemas.openxmlformats.org/officeDocument/2006/relationships/image" Target="../media/image14.jpeg" /><Relationship Id="rId5" Type="http://schemas.openxmlformats.org/officeDocument/2006/relationships/image" Target="../media/image15.jpeg" /><Relationship Id="rId6" Type="http://schemas.openxmlformats.org/officeDocument/2006/relationships/image" Target="../media/image3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6.jpeg" /><Relationship Id="rId3" Type="http://schemas.openxmlformats.org/officeDocument/2006/relationships/image" Target="../media/image17.jpeg" /><Relationship Id="rId4" Type="http://schemas.openxmlformats.org/officeDocument/2006/relationships/image" Target="../media/image3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8.jpeg" /><Relationship Id="rId3" Type="http://schemas.openxmlformats.org/officeDocument/2006/relationships/image" Target="../media/image19.jpeg" /><Relationship Id="rId4" Type="http://schemas.openxmlformats.org/officeDocument/2006/relationships/image" Target="../media/image20.jpeg" /><Relationship Id="rId5" Type="http://schemas.openxmlformats.org/officeDocument/2006/relationships/image" Target="../media/image21.jpeg" /><Relationship Id="rId6" Type="http://schemas.openxmlformats.org/officeDocument/2006/relationships/image" Target="../media/image22.jpeg" /><Relationship Id="rId7" Type="http://schemas.openxmlformats.org/officeDocument/2006/relationships/image" Target="../media/image23.jpeg" /><Relationship Id="rId8" Type="http://schemas.openxmlformats.org/officeDocument/2006/relationships/image" Target="../media/image3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4.jpeg" /><Relationship Id="rId3" Type="http://schemas.openxmlformats.org/officeDocument/2006/relationships/image" Target="../media/image25.jpeg" /><Relationship Id="rId4" Type="http://schemas.openxmlformats.org/officeDocument/2006/relationships/image" Target="../media/image3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6.jpeg" /><Relationship Id="rId3" Type="http://schemas.openxmlformats.org/officeDocument/2006/relationships/image" Target="../media/image27.jpeg" /><Relationship Id="rId4" Type="http://schemas.openxmlformats.org/officeDocument/2006/relationships/image" Target="../media/image28.jpeg" /><Relationship Id="rId5" Type="http://schemas.openxmlformats.org/officeDocument/2006/relationships/image" Target="../media/image29.jpeg" /><Relationship Id="rId6" Type="http://schemas.openxmlformats.org/officeDocument/2006/relationships/image" Target="../media/image30.jpeg" /><Relationship Id="rId7" Type="http://schemas.openxmlformats.org/officeDocument/2006/relationships/image" Target="../media/image31.jpeg" /><Relationship Id="rId8" Type="http://schemas.openxmlformats.org/officeDocument/2006/relationships/image" Target="../media/image32.jpeg" /><Relationship Id="rId9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alphaModFix amt="4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1285860"/>
            <a:ext cx="8583824" cy="48241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295975" y="159498"/>
            <a:ext cx="97210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 </a:t>
            </a:r>
          </a:p>
          <a:p>
            <a:pPr algn="ctr"/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школа №9 г.Лиды имени А.В.Ничипорчика»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2653" y="6165304"/>
            <a:ext cx="8655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Доступная безбаръерная среда</a:t>
            </a:r>
            <a:endParaRPr lang="ru-RU" sz="2000" b="1" i="1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fad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3">
            <a:alphaModFix amt="4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5099" y="1166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Оборудованный санузел для инвалидов</a:t>
            </a:r>
            <a:r>
              <a:rPr lang="en-US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1 этаже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62809" y="639852"/>
            <a:ext cx="7181599" cy="61354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372081"/>
      </p:ext>
    </p:extLst>
  </p:cSld>
  <p:clrMapOvr>
    <a:masterClrMapping/>
  </p:clrMapOvr>
  <p:transition spd="slow" advClick="0">
    <p:fade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5">
            <a:alphaModFix amt="4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-34768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Таблички с шрифтом Брайля «Вызов персонала» с кнопкой вызова для инвалида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301228"/>
            <a:ext cx="3731582" cy="2924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51520" y="931587"/>
            <a:ext cx="3816424" cy="53057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052736"/>
            <a:ext cx="3875598" cy="28526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9057891"/>
      </p:ext>
    </p:extLst>
  </p:cSld>
  <p:clrMapOvr>
    <a:masterClrMapping/>
  </p:clrMapOvr>
  <p:transition spd="slow" advClick="0">
    <p:fade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4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0" y="31878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Тактильные наклейки «Номер этажа» </a:t>
            </a:r>
          </a:p>
          <a:p>
            <a:pPr algn="ctr"/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перилах лестничных пролётов 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567" y="1637994"/>
            <a:ext cx="7633850" cy="2079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576" y="4026458"/>
            <a:ext cx="7628841" cy="1990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8188947"/>
      </p:ext>
    </p:extLst>
  </p:cSld>
  <p:clrMapOvr>
    <a:masterClrMapping/>
  </p:clrMapOvr>
  <p:transition spd="slow" advClick="0">
    <p:fade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546012" y="0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Стоянка транспортных средств, управляемых инвалидами, а также перевозящих инвалидов</a:t>
            </a:r>
            <a:endParaRPr lang="ru-RU" sz="2400" b="1">
              <a:ln w="1905">
                <a:solidFill>
                  <a:schemeClr val="tx1"/>
                </a:solidFill>
              </a:ln>
              <a:solidFill>
                <a:srgbClr val="008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500166" y="857232"/>
            <a:ext cx="6264696" cy="5487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029326"/>
      </p:ext>
    </p:extLst>
  </p:cSld>
  <p:clrMapOvr>
    <a:masterClrMapping/>
  </p:clrMapOvr>
  <p:transition spd="slow" advClick="0">
    <p:fade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4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179512" y="0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Пандус с поручнями на входной группе</a:t>
            </a:r>
          </a:p>
        </p:txBody>
      </p:sp>
      <p:pic>
        <p:nvPicPr>
          <p:cNvPr id="1027" name="Picture 3" descr="G:\БЕЗБАРЬЕРНАЯ СРЕДА\ФОТО\CШ №9\Пандус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857752" y="857232"/>
            <a:ext cx="3878355" cy="546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G:\БЕЗБАРЬЕРНАЯ СРЕДА\ФОТО\CШ №9\Пандус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42910" y="857232"/>
            <a:ext cx="3714776" cy="55007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9585314"/>
      </p:ext>
    </p:extLst>
  </p:cSld>
  <p:clrMapOvr>
    <a:masterClrMapping/>
  </p:clrMapOvr>
  <p:transition spd="slow" advClick="0">
    <p:fade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179512" y="0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Тактильная предупреждающая тротуарная плитка </a:t>
            </a:r>
          </a:p>
          <a:p>
            <a:pPr algn="ctr"/>
            <a:r>
              <a:rPr lang="ru-RU" sz="24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входа в здание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52736"/>
            <a:ext cx="3131840" cy="6105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752736"/>
            <a:ext cx="3024336" cy="6105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2160" y="780120"/>
            <a:ext cx="3024336" cy="6105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76390198"/>
      </p:ext>
    </p:extLst>
  </p:cSld>
  <p:clrMapOvr>
    <a:masterClrMapping/>
  </p:clrMapOvr>
  <p:transition spd="slow" advClick="0">
    <p:fad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5">
            <a:alphaModFix amt="4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179512" y="0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речевые звуковые информаторы с дистанционным управлением на входной группе «вход», «выход», у входа в санузел на </a:t>
            </a:r>
            <a:r>
              <a:rPr lang="en-US" sz="24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этаже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63" y="4007966"/>
            <a:ext cx="4509761" cy="26170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263" y="1459855"/>
            <a:ext cx="4383494" cy="2548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8449" y="1628799"/>
            <a:ext cx="3966985" cy="4883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87763017"/>
      </p:ext>
    </p:extLst>
  </p:cSld>
  <p:clrMapOvr>
    <a:masterClrMapping/>
  </p:clrMapOvr>
  <p:transition spd="slow" advClick="0">
    <p:fade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6">
            <a:alphaModFix amt="4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179512" y="0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Поручни на путях движения детей с нарушениями функций опорно-двигательного аппарата на 1 этаже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270" y="830997"/>
            <a:ext cx="4764088" cy="2928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717032"/>
            <a:ext cx="4764088" cy="3050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717032"/>
            <a:ext cx="4499992" cy="3050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0590" y="865424"/>
            <a:ext cx="4491178" cy="2893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7935895"/>
      </p:ext>
    </p:extLst>
  </p:cSld>
  <p:clrMapOvr>
    <a:masterClrMapping/>
  </p:clrMapOvr>
  <p:transition spd="slow" advClick="0">
    <p:fade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4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5099" y="42335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Тактильная схема (мнемосхема) 1 этажа,       мнемосхема санузла на 1 этаже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3" y="928670"/>
            <a:ext cx="4622144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466" y="2428868"/>
            <a:ext cx="4495534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8832182"/>
      </p:ext>
    </p:extLst>
  </p:cSld>
  <p:clrMapOvr>
    <a:masterClrMapping/>
  </p:clrMapOvr>
  <p:transition spd="slow" advClick="0">
    <p:fade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8">
            <a:alphaModFix amt="4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5099" y="42335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Таблички с шрифтом Брайля на кабинетах директора, заместителя директора, у входа в спортивный и актовый зал, в столовую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6182" y="1428736"/>
            <a:ext cx="2643206" cy="16838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7620" y="3071810"/>
            <a:ext cx="2428892" cy="1633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7950" y="3071810"/>
            <a:ext cx="2526261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7686" y="4786322"/>
            <a:ext cx="3643338" cy="1143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88" y="1500174"/>
            <a:ext cx="2360532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G:\БЕЗБАРЬЕРНАЯ СРЕДА\ФОТО\CШ №9\Тактильные плитки, мнемосхема\Вход в здание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1472" y="1571612"/>
            <a:ext cx="3009714" cy="428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7063486"/>
      </p:ext>
    </p:extLst>
  </p:cSld>
  <p:clrMapOvr>
    <a:masterClrMapping/>
  </p:clrMapOvr>
  <p:transition spd="slow" advClick="0">
    <p:fade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alphaModFix amt="4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5099" y="-9939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Тактильная предупреждающая плитка в начале и в конце лестничного марша с 1 на 2 этаж, </a:t>
            </a:r>
          </a:p>
          <a:p>
            <a:pPr algn="ctr"/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площадке между этажами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797" y="4769427"/>
            <a:ext cx="8814489" cy="2088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798" y="1196752"/>
            <a:ext cx="8814488" cy="3657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64444033"/>
      </p:ext>
    </p:extLst>
  </p:cSld>
  <p:clrMapOvr>
    <a:masterClrMapping/>
  </p:clrMapOvr>
  <p:transition spd="slow" advClick="0">
    <p:fade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9">
            <a:alphaModFix amt="44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5099" y="-9939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ln w="1905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Тактильная предупреждающая плитка под табличками шрифтом Брайля, мнемосхемами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9" y="1285603"/>
            <a:ext cx="2915816" cy="5461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1268760"/>
            <a:ext cx="2105999" cy="28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1268760"/>
            <a:ext cx="2106000" cy="28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2504" y="1281715"/>
            <a:ext cx="2106000" cy="28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2" y="4077072"/>
            <a:ext cx="2106000" cy="28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4005376"/>
            <a:ext cx="2106000" cy="28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20594" y="4089715"/>
            <a:ext cx="1981910" cy="28415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5753737"/>
      </p:ext>
    </p:extLst>
  </p:cSld>
  <p:clrMapOvr>
    <a:masterClrMapping/>
  </p:clrMapOvr>
  <p:transition spd="slow" advClick="0">
    <p:fade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6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/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Организация</Company>
  <PresentationFormat>On-screen Show (4:3)</PresentationFormat>
  <Paragraphs>18</Paragraphs>
  <Slides>13</Slides>
  <Notes>0</Notes>
  <TotalTime>1923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18">
      <vt:lpstr>Arial</vt:lpstr>
      <vt:lpstr>Cambria</vt:lpstr>
      <vt:lpstr>Calibri</vt:lpstr>
      <vt:lpstr>Times New Roman</vt:lpstr>
      <vt:lpstr>Тема64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Слайд 1</dc:title>
  <dc:creator>Пользователь</dc:creator>
  <cp:lastModifiedBy>Тимофей Саванец</cp:lastModifiedBy>
  <cp:revision>231</cp:revision>
  <dcterms:created xsi:type="dcterms:W3CDTF">2013-12-06T19:21:30Z</dcterms:created>
  <dcterms:modified xsi:type="dcterms:W3CDTF">2023-03-03T06:42:43Z</dcterms:modified>
</cp:coreProperties>
</file>