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sldIdLst>
    <p:sldId id="256" r:id="rId2"/>
    <p:sldId id="266" r:id="rId3"/>
    <p:sldId id="269" r:id="rId4"/>
    <p:sldId id="268" r:id="rId5"/>
    <p:sldId id="267" r:id="rId6"/>
    <p:sldId id="257" r:id="rId7"/>
    <p:sldId id="259" r:id="rId8"/>
    <p:sldId id="260" r:id="rId9"/>
    <p:sldId id="261" r:id="rId10"/>
    <p:sldId id="263" r:id="rId11"/>
    <p:sldId id="262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288C-3F9F-44DE-AA05-B9B2BD9B8CEA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949A-3E57-4EBB-9827-40030E83D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86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288C-3F9F-44DE-AA05-B9B2BD9B8CEA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949A-3E57-4EBB-9827-40030E83D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00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288C-3F9F-44DE-AA05-B9B2BD9B8CEA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949A-3E57-4EBB-9827-40030E83D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940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288C-3F9F-44DE-AA05-B9B2BD9B8CEA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949A-3E57-4EBB-9827-40030E83D76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4531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288C-3F9F-44DE-AA05-B9B2BD9B8CEA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949A-3E57-4EBB-9827-40030E83D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840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288C-3F9F-44DE-AA05-B9B2BD9B8CEA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949A-3E57-4EBB-9827-40030E83D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665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288C-3F9F-44DE-AA05-B9B2BD9B8CEA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949A-3E57-4EBB-9827-40030E83D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338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288C-3F9F-44DE-AA05-B9B2BD9B8CEA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949A-3E57-4EBB-9827-40030E83D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719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288C-3F9F-44DE-AA05-B9B2BD9B8CEA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949A-3E57-4EBB-9827-40030E83D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02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288C-3F9F-44DE-AA05-B9B2BD9B8CEA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949A-3E57-4EBB-9827-40030E83D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922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288C-3F9F-44DE-AA05-B9B2BD9B8CEA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949A-3E57-4EBB-9827-40030E83D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6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288C-3F9F-44DE-AA05-B9B2BD9B8CEA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949A-3E57-4EBB-9827-40030E83D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16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288C-3F9F-44DE-AA05-B9B2BD9B8CEA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949A-3E57-4EBB-9827-40030E83D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83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288C-3F9F-44DE-AA05-B9B2BD9B8CEA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949A-3E57-4EBB-9827-40030E83D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212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288C-3F9F-44DE-AA05-B9B2BD9B8CEA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949A-3E57-4EBB-9827-40030E83D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435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288C-3F9F-44DE-AA05-B9B2BD9B8CEA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949A-3E57-4EBB-9827-40030E83D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581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288C-3F9F-44DE-AA05-B9B2BD9B8CEA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949A-3E57-4EBB-9827-40030E83D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3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7288C-3F9F-44DE-AA05-B9B2BD9B8CEA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F949A-3E57-4EBB-9827-40030E83D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5966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A9E00C-0FAE-477F-A2A3-D6EA98FE9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79" y="33573"/>
            <a:ext cx="10238841" cy="679085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8A89F-90D6-4747-88F7-BF21B4441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912" y="299724"/>
            <a:ext cx="11728174" cy="2105546"/>
          </a:xfrm>
        </p:spPr>
        <p:txBody>
          <a:bodyPr>
            <a:normAutofit fontScale="90000"/>
          </a:bodyPr>
          <a:lstStyle/>
          <a:p>
            <a:r>
              <a:rPr lang="ru-RU" sz="4900" dirty="0"/>
              <a:t>Школа -</a:t>
            </a:r>
            <a:br>
              <a:rPr lang="ru-RU" sz="4900" dirty="0"/>
            </a:br>
            <a:r>
              <a:rPr lang="ru-RU" sz="4900" dirty="0"/>
              <a:t>территория для всех и каждого</a:t>
            </a:r>
            <a:br>
              <a:rPr lang="ru-RU" sz="6000" dirty="0"/>
            </a:br>
            <a:r>
              <a:rPr lang="ru-RU" sz="2200" i="1" dirty="0">
                <a:solidFill>
                  <a:srgbClr val="92D050"/>
                </a:solidFill>
              </a:rPr>
              <a:t>Создание  доступной  среды </a:t>
            </a:r>
            <a:br>
              <a:rPr lang="ru-RU" sz="2200" i="1" dirty="0">
                <a:solidFill>
                  <a:srgbClr val="92D050"/>
                </a:solidFill>
              </a:rPr>
            </a:br>
            <a:r>
              <a:rPr lang="ru-RU" sz="2200" i="1" dirty="0">
                <a:solidFill>
                  <a:srgbClr val="92D050"/>
                </a:solidFill>
              </a:rPr>
              <a:t>с  учетом  комплексного  подхода</a:t>
            </a:r>
            <a:br>
              <a:rPr lang="ru-RU" sz="2200" i="1" dirty="0">
                <a:solidFill>
                  <a:srgbClr val="92D050"/>
                </a:solidFill>
              </a:rPr>
            </a:br>
            <a:endParaRPr lang="ru-RU" sz="2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6CAE80-358F-42A1-AF3E-3D88A6A0F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9128" y="5536097"/>
            <a:ext cx="7771157" cy="864704"/>
          </a:xfrm>
        </p:spPr>
        <p:txBody>
          <a:bodyPr>
            <a:normAutofit fontScale="32500" lnSpcReduction="20000"/>
          </a:bodyPr>
          <a:lstStyle/>
          <a:p>
            <a:pPr algn="ctr"/>
            <a:endParaRPr lang="ru-RU" sz="3200" dirty="0">
              <a:solidFill>
                <a:srgbClr val="92D050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sz="5000" dirty="0">
                <a:solidFill>
                  <a:srgbClr val="92D050"/>
                </a:solidFill>
              </a:rPr>
              <a:t>Государственное учреждение образования </a:t>
            </a:r>
          </a:p>
          <a:p>
            <a:pPr algn="ctr">
              <a:spcBef>
                <a:spcPts val="0"/>
              </a:spcBef>
            </a:pPr>
            <a:r>
              <a:rPr lang="ru-RU" sz="5000" dirty="0">
                <a:solidFill>
                  <a:srgbClr val="92D050"/>
                </a:solidFill>
              </a:rPr>
              <a:t>«Средняя школа №3 </a:t>
            </a:r>
            <a:r>
              <a:rPr lang="ru-RU" sz="5000" dirty="0" err="1">
                <a:solidFill>
                  <a:srgbClr val="92D050"/>
                </a:solidFill>
              </a:rPr>
              <a:t>г.Островца</a:t>
            </a:r>
            <a:r>
              <a:rPr lang="ru-RU" sz="5000" dirty="0">
                <a:solidFill>
                  <a:srgbClr val="92D05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483312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C5514C-9B8B-406E-9DFC-361A589D6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799" y="323043"/>
            <a:ext cx="8596668" cy="1678730"/>
          </a:xfrm>
        </p:spPr>
        <p:txBody>
          <a:bodyPr/>
          <a:lstStyle/>
          <a:p>
            <a:pPr algn="ctr"/>
            <a:r>
              <a:rPr lang="ru-RU" dirty="0"/>
              <a:t>Движение на звуки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73232C-F2CB-4C60-B5B9-CE30CCE72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86107" y="2508308"/>
            <a:ext cx="2736490" cy="3963066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ориентиром для незрячего человека является звук. Именно речевое и звуковое обозначение месторасположения объекта позволяет человеку с глубокими нарушениями зрения самостоятельно ориентироваться в пространстве.</a:t>
            </a:r>
          </a:p>
          <a:p>
            <a:pPr algn="ctr">
              <a:spcBef>
                <a:spcPts val="0"/>
              </a:spcBef>
            </a:pP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 информатор является</a:t>
            </a:r>
          </a:p>
          <a:p>
            <a:pPr algn="ctr">
              <a:spcBef>
                <a:spcPts val="0"/>
              </a:spcBef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частью звуковой навигационной</a:t>
            </a:r>
          </a:p>
          <a:p>
            <a:pPr algn="ctr">
              <a:spcBef>
                <a:spcPts val="0"/>
              </a:spcBef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системы.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2AC794A0-77B5-4AAD-AA2A-B71B3BA98A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78" y="2428986"/>
            <a:ext cx="2804789" cy="3739720"/>
          </a:xfrm>
        </p:spPr>
      </p:pic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0A85FC66-54D8-4231-B447-4FE95B20C2C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644" y="2582296"/>
            <a:ext cx="2574823" cy="3433099"/>
          </a:xfrm>
        </p:spPr>
      </p:pic>
    </p:spTree>
    <p:extLst>
      <p:ext uri="{BB962C8B-B14F-4D97-AF65-F5344CB8AC3E}">
        <p14:creationId xmlns:p14="http://schemas.microsoft.com/office/powerpoint/2010/main" val="1811694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91604-FED4-421B-8836-27D5A45CE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405" y="144577"/>
            <a:ext cx="8596668" cy="1038272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Тактильные мнемосхемы</a:t>
            </a:r>
            <a:endParaRPr lang="ru-RU" dirty="0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ABBA399C-FCFA-4B4D-925F-F130E372F6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92013" y="1685390"/>
            <a:ext cx="3221851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Тактильная мнемосхема – это специальный рельефный план, например,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помещения или территории, выполненный с применением шрифта по системе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Брайля. Такие устройства помогают сориентироваться и спланировать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маршрут движения незрячему или слабовидящему человеку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8B975420-5184-49C4-A49E-713BB7B129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406729" y="2417606"/>
            <a:ext cx="5021521" cy="2821909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8A4CA7-3481-4953-91F5-EDE7269F7B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2881" y="1384183"/>
            <a:ext cx="2996401" cy="485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34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6696CC80-0719-4D5F-A67F-522D1F62F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991" y="268324"/>
            <a:ext cx="10353761" cy="1089739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Тактильные таблички</a:t>
            </a:r>
            <a:b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Это табличка с плоско-выпуклыми надписями, </a:t>
            </a:r>
            <a:b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которые дублируются шрифтом Брайля.</a:t>
            </a:r>
            <a:b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ru-RU" altLang="ru-RU" sz="24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ru-RU" sz="1600" dirty="0"/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7D7E655A-CBF0-4634-A286-81EA06EBD1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56"/>
          <a:stretch/>
        </p:blipFill>
        <p:spPr>
          <a:xfrm>
            <a:off x="358270" y="615856"/>
            <a:ext cx="2494229" cy="4121888"/>
          </a:xfrm>
        </p:spPr>
      </p:pic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966637F1-DFC5-4BF2-A762-C6AD417CFD3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60"/>
          <a:stretch/>
        </p:blipFill>
        <p:spPr>
          <a:xfrm>
            <a:off x="8541272" y="1135162"/>
            <a:ext cx="3125092" cy="4587676"/>
          </a:xfr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D4E8251-510B-4E83-9D42-6940397452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6674" y="1380572"/>
            <a:ext cx="2908694" cy="520910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E84940-AA7C-4DA6-8487-F80C3BE7B0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3871" y="2885812"/>
            <a:ext cx="2576304" cy="37038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D7D68D-0FF3-4A96-A7D4-DB9934A344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0739" y="3199310"/>
            <a:ext cx="2423945" cy="32319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80987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C54D7D-D149-45AF-B24F-2AEADEFC7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121" y="192670"/>
            <a:ext cx="8596668" cy="1128409"/>
          </a:xfrm>
        </p:spPr>
        <p:txBody>
          <a:bodyPr>
            <a:normAutofit/>
          </a:bodyPr>
          <a:lstStyle/>
          <a:p>
            <a:r>
              <a:rPr lang="ru-RU" dirty="0" err="1"/>
              <a:t>Дооборудоваие</a:t>
            </a:r>
            <a:r>
              <a:rPr lang="ru-RU" dirty="0"/>
              <a:t> санузла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709CAF-FCBC-4471-83A9-1B64C25BC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503" y="1459149"/>
            <a:ext cx="4861880" cy="837963"/>
          </a:xfrm>
        </p:spPr>
        <p:txBody>
          <a:bodyPr/>
          <a:lstStyle/>
          <a:p>
            <a:pPr algn="ctr"/>
            <a:r>
              <a:rPr lang="ru-RU" sz="1600" dirty="0"/>
              <a:t>Система вызова персонала состоящая из кнопки вызова и тактильной пиктограммы с информационным знаком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159C8D85-2811-460C-836C-E2EAD97617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90"/>
          <a:stretch/>
        </p:blipFill>
        <p:spPr>
          <a:xfrm rot="5400000">
            <a:off x="495562" y="3257069"/>
            <a:ext cx="4159716" cy="2382473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5FBE9AC0-47E4-46A8-AA22-B053C1AA49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44060" y="1459148"/>
            <a:ext cx="4185618" cy="837963"/>
          </a:xfrm>
        </p:spPr>
        <p:txBody>
          <a:bodyPr/>
          <a:lstStyle/>
          <a:p>
            <a:pPr algn="ctr"/>
            <a:r>
              <a:rPr lang="ru-RU" sz="1600" dirty="0"/>
              <a:t>Мнемосхема с информацией размещения сантехнического оборудования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EFFF0845-6A9C-4CF0-B5DB-C3482FB90EB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61239" y="3134708"/>
            <a:ext cx="4021041" cy="2488519"/>
          </a:xfrm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008F9F65-2A0A-4DF5-9037-F39E7A219F21}"/>
              </a:ext>
            </a:extLst>
          </p:cNvPr>
          <p:cNvCxnSpPr/>
          <p:nvPr/>
        </p:nvCxnSpPr>
        <p:spPr>
          <a:xfrm flipH="1">
            <a:off x="9336947" y="2608976"/>
            <a:ext cx="1166070" cy="1090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172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869AD-8BF3-4C1E-9D03-4BA47FE2C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Элементы </a:t>
            </a:r>
            <a:r>
              <a:rPr lang="ru-RU" dirty="0" err="1"/>
              <a:t>безбарьерной</a:t>
            </a:r>
            <a:r>
              <a:rPr lang="ru-RU" dirty="0"/>
              <a:t> среды, созданные в учреждении при строительстве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1741CB-2906-4868-9938-6C6988B0A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3759" y="2182650"/>
            <a:ext cx="3250304" cy="40423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Пандус  с поручнями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7FED1EEF-239B-4040-BC68-8E2DE638AE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7939" y="2379622"/>
            <a:ext cx="3048967" cy="4323530"/>
          </a:xfr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A955DDA3-FD1B-40AD-A00B-7D26E06002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43955" y="1930401"/>
            <a:ext cx="4011039" cy="40423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/>
              <a:t>Подъемник на сцену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6D69031-F070-4329-905E-9CB01F3577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08" y="2834376"/>
            <a:ext cx="4713545" cy="341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4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9B36D5-3EBE-4F47-9C09-7D1239095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Оборудованный гардероб для инвалидов</a:t>
            </a:r>
            <a:br>
              <a:rPr lang="ru-RU" dirty="0"/>
            </a:br>
            <a:endParaRPr lang="ru-BY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474327-F92D-40EE-95CC-B49C9C11F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024" y="1844087"/>
            <a:ext cx="2592199" cy="463867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827314-7EBC-47ED-9165-C9ECFC57E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703" y="2114303"/>
            <a:ext cx="3111021" cy="41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91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3A967-565A-44C2-A1CD-B0D11BF8A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373" y="206928"/>
            <a:ext cx="4312546" cy="132556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санузел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39579FB-B2F0-4D09-B3C6-06438B7993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776" y="1822163"/>
            <a:ext cx="2645923" cy="3435012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60529C0-97BF-4979-9C7D-C43AF8F6590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046" y="2672905"/>
            <a:ext cx="2743200" cy="3435012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DFAB1A1-1E39-4559-AF66-DE027576C4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5239" y="1914441"/>
            <a:ext cx="2743201" cy="361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19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DD6AF92-CC10-4F41-91A5-8F3084F72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1095390"/>
            <a:ext cx="8596668" cy="35214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Мероприятия выполненные в рамках реализации программы «Доступная среда  жизнедеятельности инвалидов и физически ослабленных лиц»</a:t>
            </a:r>
            <a:br>
              <a:rPr lang="ru-RU" sz="3600" dirty="0"/>
            </a:br>
            <a:r>
              <a:rPr lang="ru-RU" sz="3600" dirty="0"/>
              <a:t>Государственной программы «Социальная защита» </a:t>
            </a:r>
            <a:br>
              <a:rPr lang="ru-RU" sz="3600" dirty="0"/>
            </a:br>
            <a:r>
              <a:rPr lang="ru-RU" sz="3600" dirty="0"/>
              <a:t>на 2021-2025</a:t>
            </a:r>
          </a:p>
        </p:txBody>
      </p:sp>
    </p:spTree>
    <p:extLst>
      <p:ext uri="{BB962C8B-B14F-4D97-AF65-F5344CB8AC3E}">
        <p14:creationId xmlns:p14="http://schemas.microsoft.com/office/powerpoint/2010/main" val="156596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906E8-1F88-491F-850B-CE9A52375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69" y="2530679"/>
            <a:ext cx="10353761" cy="132632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Входы (выходы) в здания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2400" dirty="0"/>
              <a:t>Контрастные полосы из холодного пластика предназначены для обозначения краевой ступени лестничного марша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93F53C7-1DD5-4466-B071-E213410CA3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4298" y="1181101"/>
            <a:ext cx="8205430" cy="3695700"/>
          </a:xfrm>
        </p:spPr>
      </p:pic>
    </p:spTree>
    <p:extLst>
      <p:ext uri="{BB962C8B-B14F-4D97-AF65-F5344CB8AC3E}">
        <p14:creationId xmlns:p14="http://schemas.microsoft.com/office/powerpoint/2010/main" val="380888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6AC5B0-6743-4EF1-A016-C771677F6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324389"/>
            <a:ext cx="10353761" cy="1325563"/>
          </a:xfrm>
        </p:spPr>
        <p:txBody>
          <a:bodyPr>
            <a:normAutofit/>
          </a:bodyPr>
          <a:lstStyle/>
          <a:p>
            <a:pPr algn="ctr"/>
            <a:r>
              <a:rPr lang="ru-RU" sz="2700" dirty="0"/>
              <a:t>Контрастная маркировка дверей и прозрачных полотен</a:t>
            </a: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A08E48EA-FBE1-48AA-8056-21D52E8326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3425" y="2893968"/>
            <a:ext cx="5106988" cy="2300171"/>
          </a:xfr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F01F884D-6E2D-4202-85E6-3422C8072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25620" y="3038037"/>
            <a:ext cx="5095357" cy="2012033"/>
          </a:xfrm>
        </p:spPr>
        <p:txBody>
          <a:bodyPr/>
          <a:lstStyle/>
          <a:p>
            <a:r>
              <a:rPr lang="ru-RU" dirty="0"/>
              <a:t>На прозрачных полотнах дверей выполнена в виде желтых кругов желтого цвета, такая маркировка предупреждает слабовидящих о препятствиях</a:t>
            </a:r>
          </a:p>
        </p:txBody>
      </p:sp>
    </p:spTree>
    <p:extLst>
      <p:ext uri="{BB962C8B-B14F-4D97-AF65-F5344CB8AC3E}">
        <p14:creationId xmlns:p14="http://schemas.microsoft.com/office/powerpoint/2010/main" val="1106666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9670A-E4E7-4497-8328-7AE7AFB08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1101754"/>
          </a:xfrm>
        </p:spPr>
        <p:txBody>
          <a:bodyPr>
            <a:normAutofit/>
          </a:bodyPr>
          <a:lstStyle/>
          <a:p>
            <a:r>
              <a:rPr lang="ru-RU" dirty="0"/>
              <a:t>Путь движения снаружи здания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963BB343-82A6-4E40-9496-2FEFB73AE6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961" y="1595427"/>
            <a:ext cx="3716323" cy="4955099"/>
          </a:xfr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89F3527C-46E4-4AA8-88BE-0733CF4CD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04420" y="2064944"/>
            <a:ext cx="5095357" cy="28789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600" dirty="0"/>
              <a:t>Тактильная плитка с продольным расположением рифов обеспечивает возможность безопасного и беспрепятственного движения маломобильных групп населения с остаточной функцией зрения.  Плитка с продольным расположением рифов подает сигнал о безопасном движении вперед, без препятствий. Желтый цвет плитки обеспечивает контраст с подстилающей поверхностью и является оптимальным для восприятия плохо видящим человеком.</a:t>
            </a:r>
          </a:p>
        </p:txBody>
      </p:sp>
    </p:spTree>
    <p:extLst>
      <p:ext uri="{BB962C8B-B14F-4D97-AF65-F5344CB8AC3E}">
        <p14:creationId xmlns:p14="http://schemas.microsoft.com/office/powerpoint/2010/main" val="3838572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5044C-1F18-4001-B582-D72D44EB0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04281"/>
            <a:ext cx="8596668" cy="1726119"/>
          </a:xfrm>
        </p:spPr>
        <p:txBody>
          <a:bodyPr/>
          <a:lstStyle/>
          <a:p>
            <a:pPr algn="ctr"/>
            <a:r>
              <a:rPr lang="ru-RU" dirty="0"/>
              <a:t>Движение внутри и снаружи здания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EEEC1D-3EBF-4101-9B95-65F0FC216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1031" y="4616701"/>
            <a:ext cx="9273598" cy="1569531"/>
          </a:xfrm>
        </p:spPr>
        <p:txBody>
          <a:bodyPr/>
          <a:lstStyle/>
          <a:p>
            <a:pPr algn="ctr"/>
            <a:r>
              <a:rPr lang="ru-RU" sz="1600" dirty="0"/>
              <a:t>Тактильная полиуретановая плитка с шахматным расположением конусов необходима для обеспечения безопасного пути движения людей с нарушенной функцией зрения. Полиуретановая плитка с шахматным расположением конусов сигнализирует плохо видящему человеку о непреодолимом препятствии на пути движения, например, столбе, стене, ограждении. Желтый цвет плитки считается оптимальным для восприятия слабовидящими людьми и создает контраст с подстилающей поверхностью.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57EA086D-2E2F-4778-9B7C-993E919ECD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4428" y="2026932"/>
            <a:ext cx="4391204" cy="2300171"/>
          </a:xfrm>
        </p:spPr>
      </p:pic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095CB55F-D4DC-4366-8E32-912604ECC75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012" y="1241634"/>
            <a:ext cx="2593441" cy="3457923"/>
          </a:xfrm>
        </p:spPr>
      </p:pic>
    </p:spTree>
    <p:extLst>
      <p:ext uri="{BB962C8B-B14F-4D97-AF65-F5344CB8AC3E}">
        <p14:creationId xmlns:p14="http://schemas.microsoft.com/office/powerpoint/2010/main" val="21698544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187</TotalTime>
  <Words>364</Words>
  <Application>Microsoft Office PowerPoint</Application>
  <PresentationFormat>Широкоэкранный</PresentationFormat>
  <Paragraphs>34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Bookman Old Style</vt:lpstr>
      <vt:lpstr>Rockwell</vt:lpstr>
      <vt:lpstr>Times New Roman</vt:lpstr>
      <vt:lpstr>Damask</vt:lpstr>
      <vt:lpstr>Школа - территория для всех и каждого Создание  доступной  среды  с  учетом  комплексного  подхода </vt:lpstr>
      <vt:lpstr>Элементы безбарьерной среды, созданные в учреждении при строительстве</vt:lpstr>
      <vt:lpstr>Оборудованный гардероб для инвалидов </vt:lpstr>
      <vt:lpstr>санузел</vt:lpstr>
      <vt:lpstr>Мероприятия выполненные в рамках реализации программы «Доступная среда  жизнедеятельности инвалидов и физически ослабленных лиц» Государственной программы «Социальная защита»  на 2021-2025</vt:lpstr>
      <vt:lpstr>Входы (выходы) в здания           Контрастные полосы из холодного пластика предназначены для обозначения краевой ступени лестничного марша</vt:lpstr>
      <vt:lpstr>Контрастная маркировка дверей и прозрачных полотен</vt:lpstr>
      <vt:lpstr>Путь движения снаружи здания</vt:lpstr>
      <vt:lpstr>Движение внутри и снаружи здания</vt:lpstr>
      <vt:lpstr>Движение на звуки</vt:lpstr>
      <vt:lpstr>Тактильные мнемосхемы</vt:lpstr>
      <vt:lpstr>Тактильные таблички  Это табличка с плоско-выпуклыми надписями,  которые дублируются шрифтом Брайля.  </vt:lpstr>
      <vt:lpstr>Дооборудоваие санузла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 доступная среда</dc:title>
  <dc:creator>user166</dc:creator>
  <cp:lastModifiedBy>Тимофей Саванец</cp:lastModifiedBy>
  <cp:revision>27</cp:revision>
  <dcterms:created xsi:type="dcterms:W3CDTF">2023-01-13T08:14:53Z</dcterms:created>
  <dcterms:modified xsi:type="dcterms:W3CDTF">2023-03-02T07:36:06Z</dcterms:modified>
</cp:coreProperties>
</file>